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4" r:id="rId26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9" Type="http://schemas.openxmlformats.org/officeDocument/2006/relationships/slide" Target="slides/slide14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0" name="Shape 11150"/>
        <p:cNvGrpSpPr/>
        <p:nvPr/>
      </p:nvGrpSpPr>
      <p:grpSpPr>
        <a:xfrm>
          <a:off x="0" y="0"/>
          <a:ext cx="0" cy="0"/>
          <a:chOff x="0" y="0"/>
          <a:chExt cx="0" cy="0"/>
        </a:xfrm>
      </p:grpSpPr>
      <p:sp>
        <p:nvSpPr>
          <p:cNvPr id="11151" name="Google Shape;11151;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152" name="Google Shape;11152;p1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53" name="Google Shape;11153;p1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900"/>
              <a:t>Skills: How to:</a:t>
            </a:r>
            <a:endParaRPr/>
          </a:p>
          <a:p>
            <a:pPr indent="0" lvl="0" marL="0" rtl="0" algn="l">
              <a:spcBef>
                <a:spcPts val="0"/>
              </a:spcBef>
              <a:spcAft>
                <a:spcPts val="0"/>
              </a:spcAft>
              <a:buNone/>
            </a:pPr>
            <a:r>
              <a:t/>
            </a:r>
            <a:endParaRPr b="1" sz="900"/>
          </a:p>
          <a:p>
            <a:pPr indent="0" lvl="0" marL="0" rtl="0" algn="l">
              <a:spcBef>
                <a:spcPts val="0"/>
              </a:spcBef>
              <a:spcAft>
                <a:spcPts val="0"/>
              </a:spcAft>
              <a:buNone/>
            </a:pPr>
            <a:r>
              <a:rPr lang="en-US" sz="900"/>
              <a:t>Another form of technical assistance is in the realm of teaching new skills and providing skills that the participants in the change process do not have.  The big idea is that the specific type of technical assistance needs to be connected to the needs assessment.  Make sure that you give your audience time to read through this list and ask clarifying questions about this list.</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a:t>Skill Building Workshop, i.e., Positive Behavior Support, Early Intervention, Literacy, UDL, and Culturally Responsive Practices</a:t>
            </a:r>
            <a:endParaRPr/>
          </a:p>
          <a:p>
            <a:pPr indent="0" lvl="0" marL="0" rtl="0" algn="l">
              <a:spcBef>
                <a:spcPts val="0"/>
              </a:spcBef>
              <a:spcAft>
                <a:spcPts val="0"/>
              </a:spcAft>
              <a:buNone/>
            </a:pPr>
            <a:r>
              <a:rPr lang="en-US"/>
              <a:t>Topical Forum, i.e., Analyzing Data at the LEAs</a:t>
            </a:r>
            <a:endParaRPr/>
          </a:p>
          <a:p>
            <a:pPr indent="0" lvl="0" marL="0" rtl="0" algn="l">
              <a:spcBef>
                <a:spcPts val="0"/>
              </a:spcBef>
              <a:spcAft>
                <a:spcPts val="0"/>
              </a:spcAft>
              <a:buNone/>
            </a:pPr>
            <a:r>
              <a:rPr lang="en-US"/>
              <a:t>Development of Research Projects</a:t>
            </a:r>
            <a:endParaRPr/>
          </a:p>
          <a:p>
            <a:pPr indent="0" lvl="0" marL="0" rtl="0" algn="l">
              <a:spcBef>
                <a:spcPts val="0"/>
              </a:spcBef>
              <a:spcAft>
                <a:spcPts val="0"/>
              </a:spcAft>
              <a:buNone/>
            </a:pPr>
            <a:r>
              <a:rPr lang="en-US"/>
              <a:t>Management of Research Efforts</a:t>
            </a:r>
            <a:endParaRPr/>
          </a:p>
          <a:p>
            <a:pPr indent="0" lvl="0" marL="0" rtl="0" algn="l">
              <a:spcBef>
                <a:spcPts val="0"/>
              </a:spcBef>
              <a:spcAft>
                <a:spcPts val="0"/>
              </a:spcAft>
              <a:buNone/>
            </a:pPr>
            <a:r>
              <a:rPr lang="en-US"/>
              <a:t>Technical Assistance Documents</a:t>
            </a:r>
            <a:endParaRPr/>
          </a:p>
          <a:p>
            <a:pPr indent="0" lvl="0" marL="0" rtl="0" algn="l">
              <a:spcBef>
                <a:spcPts val="0"/>
              </a:spcBef>
              <a:spcAft>
                <a:spcPts val="0"/>
              </a:spcAft>
              <a:buNone/>
            </a:pPr>
            <a:r>
              <a:rPr lang="en-US"/>
              <a:t>Policy Analysis</a:t>
            </a:r>
            <a:endParaRPr/>
          </a:p>
          <a:p>
            <a:pPr indent="0" lvl="0" marL="0" rtl="0" algn="l">
              <a:spcBef>
                <a:spcPts val="0"/>
              </a:spcBef>
              <a:spcAft>
                <a:spcPts val="0"/>
              </a:spcAft>
              <a:buNone/>
            </a:pPr>
            <a:r>
              <a:rPr lang="en-US"/>
              <a:t>Documentation for Processes, New Practices</a:t>
            </a:r>
            <a:endParaRPr/>
          </a:p>
          <a:p>
            <a:pPr indent="0" lvl="0" marL="0" rtl="0" algn="l">
              <a:spcBef>
                <a:spcPts val="0"/>
              </a:spcBef>
              <a:spcAft>
                <a:spcPts val="0"/>
              </a:spcAft>
              <a:buNone/>
            </a:pPr>
            <a:r>
              <a:rPr lang="en-US"/>
              <a:t>Include universities in opportunities to develop new skills in emerging areas</a:t>
            </a:r>
            <a:endParaRPr/>
          </a:p>
          <a:p>
            <a:pPr indent="0" lvl="0" marL="0" rtl="0" algn="l">
              <a:spcBef>
                <a:spcPts val="0"/>
              </a:spcBef>
              <a:spcAft>
                <a:spcPts val="0"/>
              </a:spcAft>
              <a:buNone/>
            </a:pPr>
            <a:r>
              <a:rPr lang="en-US"/>
              <a:t>Student Outcomes measures</a:t>
            </a:r>
            <a:endParaRPr/>
          </a:p>
          <a:p>
            <a:pPr indent="0" lvl="0" marL="0" rtl="0" algn="l">
              <a:spcBef>
                <a:spcPts val="0"/>
              </a:spcBef>
              <a:spcAft>
                <a:spcPts val="0"/>
              </a:spcAft>
              <a:buNone/>
            </a:pPr>
            <a:r>
              <a:rPr lang="en-US"/>
              <a:t>Evaluation Studies</a:t>
            </a:r>
            <a:endParaRPr/>
          </a:p>
          <a:p>
            <a:pPr indent="0" lvl="0" marL="0" rtl="0" algn="l">
              <a:spcBef>
                <a:spcPts val="0"/>
              </a:spcBef>
              <a:spcAft>
                <a:spcPts val="0"/>
              </a:spcAft>
              <a:buNone/>
            </a:pPr>
            <a:r>
              <a:rPr lang="en-US"/>
              <a:t>Technology Updates </a:t>
            </a:r>
            <a:endParaRPr/>
          </a:p>
          <a:p>
            <a:pPr indent="0" lvl="0" marL="0" rtl="0" algn="l">
              <a:spcBef>
                <a:spcPts val="0"/>
              </a:spcBef>
              <a:spcAft>
                <a:spcPts val="0"/>
              </a:spcAft>
              <a:buNone/>
            </a:pPr>
            <a:r>
              <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notesSlide" Target="../notesSlides/notesSlide149.xml"/></Relationships>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4" name="Shape 11154"/>
        <p:cNvGrpSpPr/>
        <p:nvPr/>
      </p:nvGrpSpPr>
      <p:grpSpPr>
        <a:xfrm>
          <a:off x="0" y="0"/>
          <a:ext cx="0" cy="0"/>
          <a:chOff x="0" y="0"/>
          <a:chExt cx="0" cy="0"/>
        </a:xfrm>
      </p:grpSpPr>
      <p:grpSp>
        <p:nvGrpSpPr>
          <p:cNvPr id="11155" name="Google Shape;11155;p1579"/>
          <p:cNvGrpSpPr/>
          <p:nvPr/>
        </p:nvGrpSpPr>
        <p:grpSpPr>
          <a:xfrm>
            <a:off x="-152400" y="-228600"/>
            <a:ext cx="3498850" cy="3135313"/>
            <a:chOff x="288" y="144"/>
            <a:chExt cx="2204" cy="1975"/>
          </a:xfrm>
        </p:grpSpPr>
        <p:grpSp>
          <p:nvGrpSpPr>
            <p:cNvPr id="11156" name="Google Shape;11156;p1579"/>
            <p:cNvGrpSpPr/>
            <p:nvPr/>
          </p:nvGrpSpPr>
          <p:grpSpPr>
            <a:xfrm>
              <a:off x="288" y="144"/>
              <a:ext cx="1580" cy="1975"/>
              <a:chOff x="288" y="144"/>
              <a:chExt cx="1580" cy="1975"/>
            </a:xfrm>
          </p:grpSpPr>
          <p:sp>
            <p:nvSpPr>
              <p:cNvPr id="11157" name="Google Shape;11157;p1579"/>
              <p:cNvSpPr/>
              <p:nvPr/>
            </p:nvSpPr>
            <p:spPr>
              <a:xfrm>
                <a:off x="336" y="144"/>
                <a:ext cx="1532" cy="1447"/>
              </a:xfrm>
              <a:prstGeom prst="ellipse">
                <a:avLst/>
              </a:prstGeom>
              <a:solidFill>
                <a:srgbClr val="F1FD09">
                  <a:alpha val="41960"/>
                </a:srgbClr>
              </a:solidFill>
              <a:ln cap="flat" cmpd="sng" w="9525">
                <a:solidFill>
                  <a:srgbClr val="F1FD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Arial"/>
                  <a:ea typeface="Arial"/>
                  <a:cs typeface="Arial"/>
                  <a:sym typeface="Arial"/>
                </a:endParaRPr>
              </a:p>
            </p:txBody>
          </p:sp>
          <p:sp>
            <p:nvSpPr>
              <p:cNvPr id="11158" name="Google Shape;11158;p1579"/>
              <p:cNvSpPr/>
              <p:nvPr/>
            </p:nvSpPr>
            <p:spPr>
              <a:xfrm>
                <a:off x="288" y="672"/>
                <a:ext cx="1532" cy="1447"/>
              </a:xfrm>
              <a:prstGeom prst="ellipse">
                <a:avLst/>
              </a:prstGeom>
              <a:solidFill>
                <a:srgbClr val="F1FD09">
                  <a:alpha val="41960"/>
                </a:srgbClr>
              </a:solidFill>
              <a:ln cap="flat" cmpd="sng" w="9525">
                <a:solidFill>
                  <a:srgbClr val="F1FD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Arial"/>
                  <a:ea typeface="Arial"/>
                  <a:cs typeface="Arial"/>
                  <a:sym typeface="Arial"/>
                </a:endParaRPr>
              </a:p>
            </p:txBody>
          </p:sp>
        </p:grpSp>
        <p:sp>
          <p:nvSpPr>
            <p:cNvPr id="11159" name="Google Shape;11159;p1579"/>
            <p:cNvSpPr/>
            <p:nvPr/>
          </p:nvSpPr>
          <p:spPr>
            <a:xfrm>
              <a:off x="960" y="672"/>
              <a:ext cx="1532" cy="1447"/>
            </a:xfrm>
            <a:prstGeom prst="ellipse">
              <a:avLst/>
            </a:prstGeom>
            <a:solidFill>
              <a:srgbClr val="F1FD09">
                <a:alpha val="41960"/>
              </a:srgbClr>
            </a:solidFill>
            <a:ln cap="flat" cmpd="sng" w="9525">
              <a:solidFill>
                <a:srgbClr val="F1FD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Arial"/>
                <a:ea typeface="Arial"/>
                <a:cs typeface="Arial"/>
                <a:sym typeface="Arial"/>
              </a:endParaRPr>
            </a:p>
          </p:txBody>
        </p:sp>
      </p:grpSp>
      <p:sp>
        <p:nvSpPr>
          <p:cNvPr id="11160" name="Google Shape;11160;p1579"/>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None/>
            </a:pPr>
            <a:r>
              <a:rPr lang="en-US"/>
              <a:t>Skills:  How To</a:t>
            </a:r>
            <a:endParaRPr/>
          </a:p>
        </p:txBody>
      </p:sp>
      <p:sp>
        <p:nvSpPr>
          <p:cNvPr id="11161" name="Google Shape;11161;p1579"/>
          <p:cNvSpPr txBox="1"/>
          <p:nvPr>
            <p:ph idx="1" type="body"/>
          </p:nvPr>
        </p:nvSpPr>
        <p:spPr>
          <a:xfrm>
            <a:off x="914400" y="3352800"/>
            <a:ext cx="3695700" cy="2971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Font typeface="Garamond"/>
              <a:buChar char="•"/>
            </a:pPr>
            <a:r>
              <a:rPr lang="en-US" sz="2200"/>
              <a:t>Skill Building Workshops</a:t>
            </a:r>
            <a:endParaRPr/>
          </a:p>
          <a:p>
            <a:pPr indent="-342900" lvl="0" marL="342900" rtl="0" algn="l">
              <a:lnSpc>
                <a:spcPct val="80000"/>
              </a:lnSpc>
              <a:spcBef>
                <a:spcPts val="1320"/>
              </a:spcBef>
              <a:spcAft>
                <a:spcPts val="0"/>
              </a:spcAft>
              <a:buSzPts val="2200"/>
              <a:buFont typeface="Garamond"/>
              <a:buChar char="•"/>
            </a:pPr>
            <a:r>
              <a:rPr lang="en-US" sz="2200"/>
              <a:t>Topical Forums</a:t>
            </a:r>
            <a:endParaRPr/>
          </a:p>
          <a:p>
            <a:pPr indent="-342900" lvl="0" marL="342900" rtl="0" algn="l">
              <a:lnSpc>
                <a:spcPct val="80000"/>
              </a:lnSpc>
              <a:spcBef>
                <a:spcPts val="1320"/>
              </a:spcBef>
              <a:spcAft>
                <a:spcPts val="0"/>
              </a:spcAft>
              <a:buSzPts val="2200"/>
              <a:buFont typeface="Garamond"/>
              <a:buChar char="•"/>
            </a:pPr>
            <a:r>
              <a:rPr lang="en-US" sz="2200"/>
              <a:t>Design Research Projects</a:t>
            </a:r>
            <a:endParaRPr/>
          </a:p>
          <a:p>
            <a:pPr indent="-342900" lvl="0" marL="342900" rtl="0" algn="l">
              <a:lnSpc>
                <a:spcPct val="80000"/>
              </a:lnSpc>
              <a:spcBef>
                <a:spcPts val="1320"/>
              </a:spcBef>
              <a:spcAft>
                <a:spcPts val="0"/>
              </a:spcAft>
              <a:buSzPts val="2200"/>
              <a:buFont typeface="Garamond"/>
              <a:buChar char="•"/>
            </a:pPr>
            <a:r>
              <a:rPr lang="en-US" sz="2200"/>
              <a:t>Manage Research Efforts</a:t>
            </a:r>
            <a:endParaRPr/>
          </a:p>
          <a:p>
            <a:pPr indent="-342900" lvl="0" marL="342900" rtl="0" algn="l">
              <a:lnSpc>
                <a:spcPct val="80000"/>
              </a:lnSpc>
              <a:spcBef>
                <a:spcPts val="1320"/>
              </a:spcBef>
              <a:spcAft>
                <a:spcPts val="0"/>
              </a:spcAft>
              <a:buSzPts val="2200"/>
              <a:buFont typeface="Garamond"/>
              <a:buChar char="•"/>
            </a:pPr>
            <a:r>
              <a:rPr lang="en-US" sz="2200"/>
              <a:t>Develop Technical Assistance Documents</a:t>
            </a:r>
            <a:endParaRPr/>
          </a:p>
          <a:p>
            <a:pPr indent="-203200" lvl="0" marL="342900" rtl="0" algn="l">
              <a:lnSpc>
                <a:spcPct val="80000"/>
              </a:lnSpc>
              <a:spcBef>
                <a:spcPts val="1320"/>
              </a:spcBef>
              <a:spcAft>
                <a:spcPts val="0"/>
              </a:spcAft>
              <a:buSzPts val="2200"/>
              <a:buFont typeface="Garamond"/>
              <a:buNone/>
            </a:pPr>
            <a:r>
              <a:t/>
            </a:r>
            <a:endParaRPr sz="2200"/>
          </a:p>
          <a:p>
            <a:pPr indent="-203200" lvl="0" marL="342900" rtl="0" algn="l">
              <a:lnSpc>
                <a:spcPct val="80000"/>
              </a:lnSpc>
              <a:spcBef>
                <a:spcPts val="1320"/>
              </a:spcBef>
              <a:spcAft>
                <a:spcPts val="0"/>
              </a:spcAft>
              <a:buSzPts val="2200"/>
              <a:buFont typeface="Garamond"/>
              <a:buNone/>
            </a:pPr>
            <a:r>
              <a:t/>
            </a:r>
            <a:endParaRPr sz="2200"/>
          </a:p>
          <a:p>
            <a:pPr indent="-241300" lvl="0" marL="342900" rtl="0" algn="l">
              <a:lnSpc>
                <a:spcPct val="80000"/>
              </a:lnSpc>
              <a:spcBef>
                <a:spcPts val="960"/>
              </a:spcBef>
              <a:spcAft>
                <a:spcPts val="0"/>
              </a:spcAft>
              <a:buSzPts val="1600"/>
              <a:buFont typeface="Garamond"/>
              <a:buNone/>
            </a:pPr>
            <a:r>
              <a:t/>
            </a:r>
            <a:endParaRPr sz="1600"/>
          </a:p>
          <a:p>
            <a:pPr indent="-234950" lvl="0" marL="342900" rtl="0" algn="l">
              <a:lnSpc>
                <a:spcPct val="80000"/>
              </a:lnSpc>
              <a:spcBef>
                <a:spcPts val="1020"/>
              </a:spcBef>
              <a:spcAft>
                <a:spcPts val="0"/>
              </a:spcAft>
              <a:buSzPts val="1700"/>
              <a:buFont typeface="Garamond"/>
              <a:buNone/>
            </a:pPr>
            <a:r>
              <a:t/>
            </a:r>
            <a:endParaRPr sz="1700"/>
          </a:p>
        </p:txBody>
      </p:sp>
      <p:sp>
        <p:nvSpPr>
          <p:cNvPr id="11162" name="Google Shape;11162;p1579"/>
          <p:cNvSpPr txBox="1"/>
          <p:nvPr>
            <p:ph idx="2" type="body"/>
          </p:nvPr>
        </p:nvSpPr>
        <p:spPr>
          <a:xfrm>
            <a:off x="4762500" y="2133600"/>
            <a:ext cx="36957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Font typeface="Garamond"/>
              <a:buChar char="•"/>
            </a:pPr>
            <a:r>
              <a:rPr lang="en-US" sz="2200"/>
              <a:t>Policy Analysis</a:t>
            </a:r>
            <a:endParaRPr/>
          </a:p>
          <a:p>
            <a:pPr indent="-342900" lvl="0" marL="342900" rtl="0" algn="l">
              <a:lnSpc>
                <a:spcPct val="80000"/>
              </a:lnSpc>
              <a:spcBef>
                <a:spcPts val="1320"/>
              </a:spcBef>
              <a:spcAft>
                <a:spcPts val="0"/>
              </a:spcAft>
              <a:buSzPts val="2200"/>
              <a:buFont typeface="Garamond"/>
              <a:buChar char="•"/>
            </a:pPr>
            <a:r>
              <a:rPr lang="en-US" sz="2200"/>
              <a:t>Documentation for Processes, New Practices</a:t>
            </a:r>
            <a:endParaRPr/>
          </a:p>
          <a:p>
            <a:pPr indent="-342900" lvl="0" marL="342900" rtl="0" algn="l">
              <a:lnSpc>
                <a:spcPct val="80000"/>
              </a:lnSpc>
              <a:spcBef>
                <a:spcPts val="1320"/>
              </a:spcBef>
              <a:spcAft>
                <a:spcPts val="0"/>
              </a:spcAft>
              <a:buSzPts val="2200"/>
              <a:buFont typeface="Garamond"/>
              <a:buChar char="•"/>
            </a:pPr>
            <a:r>
              <a:rPr lang="en-US" sz="2200"/>
              <a:t>University Partnerships</a:t>
            </a:r>
            <a:endParaRPr/>
          </a:p>
          <a:p>
            <a:pPr indent="-342900" lvl="0" marL="342900" rtl="0" algn="l">
              <a:lnSpc>
                <a:spcPct val="80000"/>
              </a:lnSpc>
              <a:spcBef>
                <a:spcPts val="1320"/>
              </a:spcBef>
              <a:spcAft>
                <a:spcPts val="0"/>
              </a:spcAft>
              <a:buSzPts val="2200"/>
              <a:buFont typeface="Garamond"/>
              <a:buChar char="•"/>
            </a:pPr>
            <a:r>
              <a:rPr lang="en-US" sz="2200"/>
              <a:t>Student Outcomes measures</a:t>
            </a:r>
            <a:endParaRPr/>
          </a:p>
          <a:p>
            <a:pPr indent="-342900" lvl="0" marL="342900" rtl="0" algn="l">
              <a:lnSpc>
                <a:spcPct val="80000"/>
              </a:lnSpc>
              <a:spcBef>
                <a:spcPts val="1320"/>
              </a:spcBef>
              <a:spcAft>
                <a:spcPts val="0"/>
              </a:spcAft>
              <a:buSzPts val="2200"/>
              <a:buFont typeface="Garamond"/>
              <a:buChar char="•"/>
            </a:pPr>
            <a:r>
              <a:rPr lang="en-US" sz="2200"/>
              <a:t>Evaluation Design and Analysis</a:t>
            </a:r>
            <a:endParaRPr/>
          </a:p>
          <a:p>
            <a:pPr indent="-342900" lvl="0" marL="342900" rtl="0" algn="l">
              <a:lnSpc>
                <a:spcPct val="80000"/>
              </a:lnSpc>
              <a:spcBef>
                <a:spcPts val="1320"/>
              </a:spcBef>
              <a:spcAft>
                <a:spcPts val="0"/>
              </a:spcAft>
              <a:buSzPts val="2200"/>
              <a:buFont typeface="Garamond"/>
              <a:buChar char="•"/>
            </a:pPr>
            <a:r>
              <a:rPr lang="en-US" sz="2200"/>
              <a:t>Information Systems</a:t>
            </a:r>
            <a:endParaRPr/>
          </a:p>
          <a:p>
            <a:pPr indent="-342900" lvl="0" marL="342900" rtl="0" algn="l">
              <a:lnSpc>
                <a:spcPct val="80000"/>
              </a:lnSpc>
              <a:spcBef>
                <a:spcPts val="1320"/>
              </a:spcBef>
              <a:spcAft>
                <a:spcPts val="0"/>
              </a:spcAft>
              <a:buSzPts val="2200"/>
              <a:buFont typeface="Garamond"/>
              <a:buChar char="•"/>
            </a:pPr>
            <a:r>
              <a:rPr lang="en-US" sz="2200"/>
              <a:t>Uses of Technology</a:t>
            </a:r>
            <a:endParaRPr/>
          </a:p>
          <a:p>
            <a:pPr indent="-203200" lvl="0" marL="342900" rtl="0" algn="l">
              <a:lnSpc>
                <a:spcPct val="80000"/>
              </a:lnSpc>
              <a:spcBef>
                <a:spcPts val="1320"/>
              </a:spcBef>
              <a:spcAft>
                <a:spcPts val="0"/>
              </a:spcAft>
              <a:buSzPts val="2200"/>
              <a:buFont typeface="Garamond"/>
              <a:buNone/>
            </a:pPr>
            <a:r>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